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9"/>
  </p:notesMasterIdLst>
  <p:handoutMasterIdLst>
    <p:handoutMasterId r:id="rId60"/>
  </p:handoutMasterIdLst>
  <p:sldIdLst>
    <p:sldId id="327" r:id="rId5"/>
    <p:sldId id="334" r:id="rId6"/>
    <p:sldId id="335" r:id="rId7"/>
    <p:sldId id="336" r:id="rId8"/>
    <p:sldId id="337" r:id="rId9"/>
    <p:sldId id="29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82" r:id="rId22"/>
    <p:sldId id="384" r:id="rId23"/>
    <p:sldId id="350" r:id="rId24"/>
    <p:sldId id="385" r:id="rId25"/>
    <p:sldId id="284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294" r:id="rId43"/>
    <p:sldId id="369" r:id="rId44"/>
    <p:sldId id="370" r:id="rId45"/>
    <p:sldId id="371" r:id="rId46"/>
    <p:sldId id="321" r:id="rId47"/>
    <p:sldId id="373" r:id="rId48"/>
    <p:sldId id="374" r:id="rId49"/>
    <p:sldId id="375" r:id="rId50"/>
    <p:sldId id="383" r:id="rId51"/>
    <p:sldId id="288" r:id="rId52"/>
    <p:sldId id="377" r:id="rId53"/>
    <p:sldId id="378" r:id="rId54"/>
    <p:sldId id="379" r:id="rId55"/>
    <p:sldId id="380" r:id="rId56"/>
    <p:sldId id="381" r:id="rId57"/>
    <p:sldId id="329" r:id="rId5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4F5"/>
    <a:srgbClr val="D9F8FF"/>
    <a:srgbClr val="0948CB"/>
    <a:srgbClr val="0B49CB"/>
    <a:srgbClr val="F2F4F8"/>
    <a:srgbClr val="1C7DDB"/>
    <a:srgbClr val="121619"/>
    <a:srgbClr val="F2F2F2"/>
    <a:srgbClr val="145579"/>
    <a:srgbClr val="3A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7FB42E05-DEC9-4126-B474-47B35F363E13}" v="30" dt="2021-07-12T20:25:12.855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48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7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1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8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4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8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66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2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85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9741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30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525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69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1915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09" r:id="rId14"/>
    <p:sldLayoutId id="2147483710" r:id="rId15"/>
    <p:sldLayoutId id="2147483754" r:id="rId16"/>
    <p:sldLayoutId id="2147483755" r:id="rId17"/>
    <p:sldLayoutId id="2147483814" r:id="rId18"/>
    <p:sldLayoutId id="214748381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xslash/Applied-Data-Science-Capstone/blob/main/assignments/1_spacex_data_collection_api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xslash/Applied-Data-Science-Capstone/blob/main/assignments/2_webscraping_spacex_launches_from_wikipedia.ipynb&#8203;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gxslash/Applied-Data-Science-Capstone/blob/main/assignments/3_spacex_data_wrangling.ipynb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gxslash/Applied-Data-Science-Capstone/blob/main/assignments/4_eda_data_visualization.ipynb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xslash/Applied-Data-Science-Capstone/blob/main/assignments/5_eda_using_sql.ipynb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xslash/Applied-Data-Science-Capstone/blob/main/assignments/6_launch_site_location_visualization_with_folium.ipynb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xslash/Applied-Data-Science-Capstone/blob/main/assignments/7_spacex_data_intereactive_dashboard_app.py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xslash/Applied-Data-Science-Capstone/blob/main/assignments/8_spacex_machine_learning_prediction.ipynb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xslash/Applied-Data-Science-Capstone/blob/main/assignments/8_spacex_machine_learning_prediction.ipyn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?utm_medium=Exinfluencer&amp;utm_source=Exinfluencer&amp;utm_content=000026UJ&amp;utm_term=10006555&amp;utm_id=NA-SkillsNetwork-Channel-SkillsNetworkCoursesIBMDS0321ENSkillsNetwork26802033-2022-01-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pi.spacexdata.com/v4/launche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hyperlink" Target="https://api.spacexdata.com/v4/rockets/%22+rocket_id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Yunus Emre Gündüz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tr-TR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</a:t>
            </a:r>
            <a:r>
              <a:rPr lang="tr-TR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18, 2022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FEB3E27D-3740-9F74-3D1F-5CC03CF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9" r="193" b="14987"/>
          <a:stretch/>
        </p:blipFill>
        <p:spPr>
          <a:xfrm>
            <a:off x="3116687" y="1432354"/>
            <a:ext cx="8870104" cy="51034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5978525"/>
            <a:ext cx="4640263" cy="40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code</a:t>
            </a: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ea typeface="+mn-lt"/>
              <a:cs typeface="+mn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74190-72E3-471F-8F40-8AE5985FE070}"/>
              </a:ext>
            </a:extLst>
          </p:cNvPr>
          <p:cNvSpPr txBox="1"/>
          <p:nvPr/>
        </p:nvSpPr>
        <p:spPr>
          <a:xfrm>
            <a:off x="770011" y="2022376"/>
            <a:ext cx="35214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Abadi" panose="020B0604020104020204" pitchFamily="34" charset="0"/>
              </a:rPr>
              <a:t>The</a:t>
            </a:r>
            <a:r>
              <a:rPr lang="tr-TR" sz="2200" dirty="0">
                <a:latin typeface="Abadi" panose="020B0604020104020204" pitchFamily="34" charset="0"/>
              </a:rPr>
              <a:t> data </a:t>
            </a:r>
            <a:r>
              <a:rPr lang="tr-TR" sz="2200" dirty="0" err="1">
                <a:latin typeface="Abadi" panose="020B0604020104020204" pitchFamily="34" charset="0"/>
              </a:rPr>
              <a:t>contains</a:t>
            </a:r>
            <a:r>
              <a:rPr lang="tr-TR" sz="2200" dirty="0">
                <a:latin typeface="Abadi" panose="020B0604020104020204" pitchFamily="34" charset="0"/>
              </a:rPr>
              <a:t> 90 </a:t>
            </a:r>
            <a:r>
              <a:rPr lang="tr-TR" sz="2200" dirty="0" err="1">
                <a:latin typeface="Abadi" panose="020B0604020104020204" pitchFamily="34" charset="0"/>
              </a:rPr>
              <a:t>rows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after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filtering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458FB-3CB6-45E2-9B2C-A7BEDE835350}"/>
              </a:ext>
            </a:extLst>
          </p:cNvPr>
          <p:cNvSpPr txBox="1"/>
          <p:nvPr/>
        </p:nvSpPr>
        <p:spPr>
          <a:xfrm>
            <a:off x="3406729" y="5889337"/>
            <a:ext cx="4161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2. A </a:t>
            </a:r>
            <a:r>
              <a:rPr lang="tr-TR" sz="1600" dirty="0" err="1">
                <a:latin typeface="Abadi" panose="020B0604020104020204" pitchFamily="34" charset="0"/>
              </a:rPr>
              <a:t>detailed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flowchart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showing</a:t>
            </a:r>
            <a:r>
              <a:rPr lang="tr-TR" sz="1600" dirty="0">
                <a:latin typeface="Abadi" panose="020B0604020104020204" pitchFamily="34" charset="0"/>
              </a:rPr>
              <a:t> data </a:t>
            </a:r>
            <a:r>
              <a:rPr lang="tr-TR" sz="1600" dirty="0" err="1">
                <a:latin typeface="Abadi" panose="020B0604020104020204" pitchFamily="34" charset="0"/>
              </a:rPr>
              <a:t>collection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from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SpaceX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APIprocess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963997E-8F92-EDA6-33FF-D4847AEAD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53" r="194" b="37824"/>
          <a:stretch/>
        </p:blipFill>
        <p:spPr>
          <a:xfrm>
            <a:off x="810163" y="2265218"/>
            <a:ext cx="10435295" cy="34016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6003925"/>
            <a:ext cx="3932238" cy="3825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1C7DDB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code</a:t>
            </a: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189AE-FFE2-4248-97C5-AEBF25C44D71}"/>
              </a:ext>
            </a:extLst>
          </p:cNvPr>
          <p:cNvSpPr txBox="1"/>
          <p:nvPr/>
        </p:nvSpPr>
        <p:spPr>
          <a:xfrm>
            <a:off x="810163" y="1881270"/>
            <a:ext cx="7277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Abadi" panose="020B0604020104020204" pitchFamily="34" charset="0"/>
              </a:rPr>
              <a:t>The</a:t>
            </a:r>
            <a:r>
              <a:rPr lang="tr-TR" sz="2200" dirty="0">
                <a:latin typeface="Abadi" panose="020B0604020104020204" pitchFamily="34" charset="0"/>
              </a:rPr>
              <a:t> data </a:t>
            </a:r>
            <a:r>
              <a:rPr lang="tr-TR" sz="2200" dirty="0" err="1">
                <a:latin typeface="Abadi" panose="020B0604020104020204" pitchFamily="34" charset="0"/>
              </a:rPr>
              <a:t>contains</a:t>
            </a:r>
            <a:r>
              <a:rPr lang="tr-TR" sz="2200" dirty="0">
                <a:latin typeface="Abadi" panose="020B0604020104020204" pitchFamily="34" charset="0"/>
              </a:rPr>
              <a:t> 121 </a:t>
            </a:r>
            <a:r>
              <a:rPr lang="tr-TR" sz="2200" dirty="0" err="1">
                <a:latin typeface="Abadi" panose="020B0604020104020204" pitchFamily="34" charset="0"/>
              </a:rPr>
              <a:t>rows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and</a:t>
            </a:r>
            <a:r>
              <a:rPr lang="tr-TR" sz="2200" dirty="0">
                <a:latin typeface="Abadi" panose="020B0604020104020204" pitchFamily="34" charset="0"/>
              </a:rPr>
              <a:t> 11 </a:t>
            </a:r>
            <a:r>
              <a:rPr lang="tr-TR" sz="2200" dirty="0" err="1">
                <a:latin typeface="Abadi" panose="020B0604020104020204" pitchFamily="34" charset="0"/>
              </a:rPr>
              <a:t>columns</a:t>
            </a:r>
            <a:r>
              <a:rPr lang="tr-TR" sz="2200" dirty="0">
                <a:latin typeface="Abadi" panose="020B0604020104020204" pitchFamily="34" charset="0"/>
              </a:rPr>
              <a:t>  at </a:t>
            </a:r>
            <a:r>
              <a:rPr lang="tr-TR" sz="2200" dirty="0" err="1">
                <a:latin typeface="Abadi" panose="020B0604020104020204" pitchFamily="34" charset="0"/>
              </a:rPr>
              <a:t>the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end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1D34F-6AAD-4674-8F40-20C275C7DF67}"/>
              </a:ext>
            </a:extLst>
          </p:cNvPr>
          <p:cNvSpPr txBox="1"/>
          <p:nvPr/>
        </p:nvSpPr>
        <p:spPr>
          <a:xfrm>
            <a:off x="4015341" y="5082140"/>
            <a:ext cx="4161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3. </a:t>
            </a:r>
            <a:r>
              <a:rPr lang="tr-TR" sz="1600" dirty="0" err="1">
                <a:latin typeface="Abadi" panose="020B0604020104020204" pitchFamily="34" charset="0"/>
              </a:rPr>
              <a:t>Flowchart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showing</a:t>
            </a:r>
            <a:r>
              <a:rPr lang="tr-TR" sz="1600" dirty="0">
                <a:latin typeface="Abadi" panose="020B0604020104020204" pitchFamily="34" charset="0"/>
              </a:rPr>
              <a:t> web </a:t>
            </a:r>
            <a:r>
              <a:rPr lang="tr-TR" sz="1600" dirty="0" err="1">
                <a:latin typeface="Abadi" panose="020B0604020104020204" pitchFamily="34" charset="0"/>
              </a:rPr>
              <a:t>scrapping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from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Wikipedia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0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6C5FBA2-00D8-4139-874D-89C165471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" t="22950" r="-411" b="34234"/>
          <a:stretch/>
        </p:blipFill>
        <p:spPr>
          <a:xfrm>
            <a:off x="-2812" y="3426978"/>
            <a:ext cx="9985012" cy="32064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58271"/>
            <a:ext cx="7874146" cy="4418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API,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summarized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New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called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«Class»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based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shown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figure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1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ECE5D3-E731-44E8-B54E-09CA3136C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697" y="2756406"/>
            <a:ext cx="2142914" cy="23124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63EC7-5778-4DE5-B0FD-7E25E038A0C0}"/>
              </a:ext>
            </a:extLst>
          </p:cNvPr>
          <p:cNvSpPr/>
          <p:nvPr/>
        </p:nvSpPr>
        <p:spPr>
          <a:xfrm>
            <a:off x="9162828" y="2883477"/>
            <a:ext cx="167558" cy="155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65483-47F9-4F5C-810C-E321750F0C14}"/>
              </a:ext>
            </a:extLst>
          </p:cNvPr>
          <p:cNvSpPr/>
          <p:nvPr/>
        </p:nvSpPr>
        <p:spPr>
          <a:xfrm>
            <a:off x="9162828" y="3451861"/>
            <a:ext cx="167558" cy="155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5210F0-46BA-466E-8663-372791C41EE8}"/>
              </a:ext>
            </a:extLst>
          </p:cNvPr>
          <p:cNvSpPr/>
          <p:nvPr/>
        </p:nvSpPr>
        <p:spPr>
          <a:xfrm>
            <a:off x="9162828" y="4001294"/>
            <a:ext cx="167558" cy="155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2A1AF-514D-4A46-A3F2-F08D4AE150AA}"/>
              </a:ext>
            </a:extLst>
          </p:cNvPr>
          <p:cNvSpPr/>
          <p:nvPr/>
        </p:nvSpPr>
        <p:spPr>
          <a:xfrm>
            <a:off x="9162828" y="3166411"/>
            <a:ext cx="167558" cy="1558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BD048-F42C-4D18-A40C-2F29C68C23F7}"/>
              </a:ext>
            </a:extLst>
          </p:cNvPr>
          <p:cNvSpPr/>
          <p:nvPr/>
        </p:nvSpPr>
        <p:spPr>
          <a:xfrm>
            <a:off x="9162828" y="3726577"/>
            <a:ext cx="167558" cy="1558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B3E382-0032-40F7-B245-43AC88847AED}"/>
              </a:ext>
            </a:extLst>
          </p:cNvPr>
          <p:cNvSpPr/>
          <p:nvPr/>
        </p:nvSpPr>
        <p:spPr>
          <a:xfrm>
            <a:off x="9162828" y="4260338"/>
            <a:ext cx="167558" cy="1558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07FECA-A4CA-41FC-94C7-25F7DF0FC04D}"/>
              </a:ext>
            </a:extLst>
          </p:cNvPr>
          <p:cNvSpPr/>
          <p:nvPr/>
        </p:nvSpPr>
        <p:spPr>
          <a:xfrm>
            <a:off x="9162828" y="4517303"/>
            <a:ext cx="167558" cy="1558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CE92D2-D305-4564-BF0A-A0134AFFD9DE}"/>
              </a:ext>
            </a:extLst>
          </p:cNvPr>
          <p:cNvSpPr/>
          <p:nvPr/>
        </p:nvSpPr>
        <p:spPr>
          <a:xfrm>
            <a:off x="9162828" y="4793059"/>
            <a:ext cx="167558" cy="1558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A5D862-5D1D-4AAC-B293-BEA9FF3A4FC3}"/>
              </a:ext>
            </a:extLst>
          </p:cNvPr>
          <p:cNvSpPr/>
          <p:nvPr/>
        </p:nvSpPr>
        <p:spPr>
          <a:xfrm>
            <a:off x="9439921" y="2432918"/>
            <a:ext cx="167558" cy="1558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ED8DF6-D04C-4A50-A44C-797928C1BF8F}"/>
              </a:ext>
            </a:extLst>
          </p:cNvPr>
          <p:cNvSpPr/>
          <p:nvPr/>
        </p:nvSpPr>
        <p:spPr>
          <a:xfrm>
            <a:off x="9439921" y="2187361"/>
            <a:ext cx="167558" cy="1558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EAE15-3221-4D10-B532-CE6FE2DC42FA}"/>
              </a:ext>
            </a:extLst>
          </p:cNvPr>
          <p:cNvSpPr txBox="1"/>
          <p:nvPr/>
        </p:nvSpPr>
        <p:spPr>
          <a:xfrm>
            <a:off x="9685631" y="2125141"/>
            <a:ext cx="861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Abadi" panose="020B0604020104020204" pitchFamily="34" charset="0"/>
              </a:rPr>
              <a:t>1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AB9F5B-A1D8-4609-B151-774E0FF71C1B}"/>
              </a:ext>
            </a:extLst>
          </p:cNvPr>
          <p:cNvSpPr txBox="1"/>
          <p:nvPr/>
        </p:nvSpPr>
        <p:spPr>
          <a:xfrm>
            <a:off x="9685630" y="2375232"/>
            <a:ext cx="300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Abadi" panose="020B0604020104020204" pitchFamily="34" charset="0"/>
              </a:rPr>
              <a:t>0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9A373-9578-4EB6-ADB8-5511EA10EF7A}"/>
              </a:ext>
            </a:extLst>
          </p:cNvPr>
          <p:cNvSpPr txBox="1"/>
          <p:nvPr/>
        </p:nvSpPr>
        <p:spPr>
          <a:xfrm>
            <a:off x="9564193" y="1774085"/>
            <a:ext cx="86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Abadi" panose="020B0604020104020204" pitchFamily="34" charset="0"/>
              </a:rPr>
              <a:t>Class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9D4D9C-91D8-402B-B909-EF547AEAE20C}"/>
              </a:ext>
            </a:extLst>
          </p:cNvPr>
          <p:cNvSpPr txBox="1"/>
          <p:nvPr/>
        </p:nvSpPr>
        <p:spPr>
          <a:xfrm>
            <a:off x="8975725" y="5143823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5. </a:t>
            </a:r>
            <a:r>
              <a:rPr lang="tr-TR" sz="1600" dirty="0" err="1">
                <a:latin typeface="Abadi" panose="020B0604020104020204" pitchFamily="34" charset="0"/>
              </a:rPr>
              <a:t>Mission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Outcomes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and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their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counts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880278-8B8D-49CF-81C6-72ABCC469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674" y="2755540"/>
            <a:ext cx="669382" cy="23124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F2472D-CAF1-47E5-9B09-E9DCCE06A64D}"/>
              </a:ext>
            </a:extLst>
          </p:cNvPr>
          <p:cNvSpPr txBox="1"/>
          <p:nvPr/>
        </p:nvSpPr>
        <p:spPr>
          <a:xfrm>
            <a:off x="100658" y="6176963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C7DDB"/>
                </a:solidFill>
                <a:latin typeface="Abad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code</a:t>
            </a:r>
            <a:endParaRPr lang="en-US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5E3ECF-FDA0-4C9F-B4B4-E92FD2398663}"/>
              </a:ext>
            </a:extLst>
          </p:cNvPr>
          <p:cNvSpPr txBox="1"/>
          <p:nvPr/>
        </p:nvSpPr>
        <p:spPr>
          <a:xfrm>
            <a:off x="2437487" y="6207740"/>
            <a:ext cx="4161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4. </a:t>
            </a:r>
            <a:r>
              <a:rPr lang="tr-TR" sz="1600" dirty="0" err="1">
                <a:latin typeface="Abadi" panose="020B0604020104020204" pitchFamily="34" charset="0"/>
              </a:rPr>
              <a:t>Flowchart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showing</a:t>
            </a:r>
            <a:r>
              <a:rPr lang="tr-TR" sz="1600" dirty="0">
                <a:latin typeface="Abadi" panose="020B0604020104020204" pitchFamily="34" charset="0"/>
              </a:rPr>
              <a:t> data </a:t>
            </a:r>
            <a:r>
              <a:rPr lang="tr-TR" sz="1600" dirty="0" err="1">
                <a:latin typeface="Abadi" panose="020B0604020104020204" pitchFamily="34" charset="0"/>
              </a:rPr>
              <a:t>wrangling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process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3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86600" y="1486188"/>
            <a:ext cx="4371372" cy="50704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Flight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Flight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type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Flight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type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graph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 of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types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graph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yearly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trend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F63C8-7951-4AE0-866F-A54DFEA1ADFA}"/>
              </a:ext>
            </a:extLst>
          </p:cNvPr>
          <p:cNvSpPr txBox="1"/>
          <p:nvPr/>
        </p:nvSpPr>
        <p:spPr>
          <a:xfrm>
            <a:off x="0" y="6233498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Link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for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code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87E47-4879-4F0C-87DF-3A140C65E67B}"/>
              </a:ext>
            </a:extLst>
          </p:cNvPr>
          <p:cNvSpPr txBox="1"/>
          <p:nvPr/>
        </p:nvSpPr>
        <p:spPr>
          <a:xfrm>
            <a:off x="838200" y="1485899"/>
            <a:ext cx="6248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Abadi" panose="020B0604020104020204" pitchFamily="34" charset="0"/>
              </a:rPr>
              <a:t>Different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types</a:t>
            </a:r>
            <a:r>
              <a:rPr lang="tr-TR" sz="2200" dirty="0">
                <a:latin typeface="Abadi" panose="020B0604020104020204" pitchFamily="34" charset="0"/>
              </a:rPr>
              <a:t> of </a:t>
            </a:r>
            <a:r>
              <a:rPr lang="tr-TR" sz="2200" dirty="0" err="1">
                <a:latin typeface="Abadi" panose="020B0604020104020204" pitchFamily="34" charset="0"/>
              </a:rPr>
              <a:t>graphs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and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charts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are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created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to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analyze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the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relationships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between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the</a:t>
            </a:r>
            <a:r>
              <a:rPr lang="tr-TR" sz="2200" dirty="0">
                <a:latin typeface="Abadi" panose="020B0604020104020204" pitchFamily="34" charset="0"/>
              </a:rPr>
              <a:t> data as </a:t>
            </a:r>
            <a:r>
              <a:rPr lang="tr-TR" sz="2200" dirty="0" err="1">
                <a:latin typeface="Abadi" panose="020B0604020104020204" pitchFamily="34" charset="0"/>
              </a:rPr>
              <a:t>written</a:t>
            </a:r>
            <a:r>
              <a:rPr lang="tr-TR" sz="2200" dirty="0">
                <a:latin typeface="Abadi" panose="020B0604020104020204" pitchFamily="34" charset="0"/>
              </a:rPr>
              <a:t> on </a:t>
            </a:r>
            <a:r>
              <a:rPr lang="tr-TR" sz="2200" dirty="0" err="1">
                <a:latin typeface="Abadi" panose="020B0604020104020204" pitchFamily="34" charset="0"/>
              </a:rPr>
              <a:t>the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right</a:t>
            </a:r>
            <a:endParaRPr lang="tr-TR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2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>
                <a:latin typeface="Abadi" panose="020B0604020104020204" pitchFamily="34" charset="0"/>
              </a:rPr>
              <a:t>At </a:t>
            </a:r>
            <a:r>
              <a:rPr lang="tr-TR" sz="2200" dirty="0" err="1">
                <a:latin typeface="Abadi" panose="020B0604020104020204" pitchFamily="34" charset="0"/>
              </a:rPr>
              <a:t>the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end</a:t>
            </a:r>
            <a:r>
              <a:rPr lang="tr-TR" sz="2200" dirty="0">
                <a:latin typeface="Abadi" panose="020B0604020104020204" pitchFamily="34" charset="0"/>
              </a:rPr>
              <a:t>, </a:t>
            </a:r>
            <a:r>
              <a:rPr lang="tr-TR" sz="2200" dirty="0" err="1">
                <a:latin typeface="Abadi" panose="020B0604020104020204" pitchFamily="34" charset="0"/>
              </a:rPr>
              <a:t>categorical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columns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are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converted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into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dummy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variables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to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enable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prediction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models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to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consider</a:t>
            </a:r>
            <a:r>
              <a:rPr lang="tr-TR" sz="2200" dirty="0">
                <a:latin typeface="Abadi" panose="020B0604020104020204" pitchFamily="34" charset="0"/>
              </a:rPr>
              <a:t> </a:t>
            </a:r>
            <a:r>
              <a:rPr lang="tr-TR" sz="2200" dirty="0" err="1">
                <a:latin typeface="Abadi" panose="020B0604020104020204" pitchFamily="34" charset="0"/>
              </a:rPr>
              <a:t>them</a:t>
            </a:r>
            <a:endParaRPr lang="en-US" sz="22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312691-6CE2-45EB-9F18-197694A2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878" y="4093224"/>
            <a:ext cx="3327738" cy="2210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59656C-D459-4E13-B803-55804FE1CE24}"/>
              </a:ext>
            </a:extLst>
          </p:cNvPr>
          <p:cNvSpPr txBox="1"/>
          <p:nvPr/>
        </p:nvSpPr>
        <p:spPr>
          <a:xfrm>
            <a:off x="2111196" y="6417806"/>
            <a:ext cx="4161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6.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rate </a:t>
            </a:r>
            <a:r>
              <a:rPr lang="tr-TR" sz="1600" dirty="0" err="1">
                <a:latin typeface="Abadi" panose="020B0604020104020204" pitchFamily="34" charset="0"/>
              </a:rPr>
              <a:t>yearly</a:t>
            </a:r>
            <a:r>
              <a:rPr lang="tr-TR" sz="1600" dirty="0">
                <a:latin typeface="Abadi" panose="020B0604020104020204" pitchFamily="34" charset="0"/>
              </a:rPr>
              <a:t> trend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182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7263" y="1524000"/>
            <a:ext cx="11234737" cy="4795838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>
                <a:latin typeface="Abadi" panose="020B0604020104020204" pitchFamily="34" charset="0"/>
              </a:rPr>
              <a:t>The</a:t>
            </a:r>
            <a:r>
              <a:rPr lang="tr-TR" dirty="0">
                <a:latin typeface="Abadi" panose="020B0604020104020204" pitchFamily="34" charset="0"/>
              </a:rPr>
              <a:t> data, </a:t>
            </a:r>
            <a:r>
              <a:rPr lang="tr-TR" dirty="0" err="1">
                <a:latin typeface="Abadi" panose="020B0604020104020204" pitchFamily="34" charset="0"/>
              </a:rPr>
              <a:t>fetched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from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Wikipedia’s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page</a:t>
            </a:r>
            <a:r>
              <a:rPr lang="tr-TR" dirty="0">
                <a:latin typeface="Abadi" panose="020B0604020104020204" pitchFamily="34" charset="0"/>
              </a:rPr>
              <a:t>, is </a:t>
            </a:r>
            <a:r>
              <a:rPr lang="tr-TR" dirty="0" err="1">
                <a:latin typeface="Abadi" panose="020B0604020104020204" pitchFamily="34" charset="0"/>
              </a:rPr>
              <a:t>used</a:t>
            </a:r>
            <a:endParaRPr lang="tr-TR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>
                <a:latin typeface="Abadi" panose="020B0604020104020204" pitchFamily="34" charset="0"/>
              </a:rPr>
              <a:t>All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launch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sites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for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Falcon</a:t>
            </a:r>
            <a:r>
              <a:rPr lang="tr-TR" dirty="0">
                <a:latin typeface="Abadi" panose="020B0604020104020204" pitchFamily="34" charset="0"/>
              </a:rPr>
              <a:t> 9 </a:t>
            </a:r>
            <a:r>
              <a:rPr lang="tr-TR" dirty="0" err="1">
                <a:latin typeface="Abadi" panose="020B0604020104020204" pitchFamily="34" charset="0"/>
              </a:rPr>
              <a:t>are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detected</a:t>
            </a:r>
            <a:endParaRPr lang="tr-TR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latin typeface="Abadi" panose="020B0604020104020204" pitchFamily="34" charset="0"/>
              </a:rPr>
              <a:t>5 records where launch sites begin with the string 'CCA’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are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displayed</a:t>
            </a:r>
            <a:endParaRPr lang="en-US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>
                <a:latin typeface="Abadi" panose="020B0604020104020204" pitchFamily="34" charset="0"/>
              </a:rPr>
              <a:t>T</a:t>
            </a:r>
            <a:r>
              <a:rPr lang="en-US" dirty="0" err="1">
                <a:latin typeface="Abadi" panose="020B0604020104020204" pitchFamily="34" charset="0"/>
              </a:rPr>
              <a:t>otal</a:t>
            </a:r>
            <a:r>
              <a:rPr lang="en-US" dirty="0">
                <a:latin typeface="Abadi" panose="020B0604020104020204" pitchFamily="34" charset="0"/>
              </a:rPr>
              <a:t> payload mass carried by boosters launched by NASA (CRS)</a:t>
            </a:r>
            <a:r>
              <a:rPr lang="tr-TR" dirty="0">
                <a:latin typeface="Abadi" panose="020B0604020104020204" pitchFamily="34" charset="0"/>
              </a:rPr>
              <a:t> is </a:t>
            </a:r>
            <a:r>
              <a:rPr lang="tr-TR" dirty="0" err="1">
                <a:latin typeface="Abadi" panose="020B0604020104020204" pitchFamily="34" charset="0"/>
              </a:rPr>
              <a:t>printed</a:t>
            </a:r>
            <a:endParaRPr lang="tr-TR" dirty="0">
              <a:latin typeface="Abadi" panose="020B0604020104020204" pitchFamily="34" charset="0"/>
            </a:endParaRPr>
          </a:p>
          <a:p>
            <a:r>
              <a:rPr lang="tr-TR" dirty="0">
                <a:latin typeface="Abadi" panose="020B0604020104020204" pitchFamily="34" charset="0"/>
              </a:rPr>
              <a:t>A</a:t>
            </a:r>
            <a:r>
              <a:rPr lang="en-US" dirty="0" err="1">
                <a:latin typeface="Abadi" panose="020B0604020104020204" pitchFamily="34" charset="0"/>
              </a:rPr>
              <a:t>verage</a:t>
            </a:r>
            <a:r>
              <a:rPr lang="en-US" dirty="0">
                <a:latin typeface="Abadi" panose="020B0604020104020204" pitchFamily="34" charset="0"/>
              </a:rPr>
              <a:t> payload mass carried by booster version F9 v1.1</a:t>
            </a:r>
            <a:r>
              <a:rPr lang="tr-TR" dirty="0">
                <a:latin typeface="Abadi" panose="020B0604020104020204" pitchFamily="34" charset="0"/>
              </a:rPr>
              <a:t> is </a:t>
            </a:r>
            <a:r>
              <a:rPr lang="tr-TR" dirty="0" err="1">
                <a:latin typeface="Abadi" panose="020B0604020104020204" pitchFamily="34" charset="0"/>
              </a:rPr>
              <a:t>calculated</a:t>
            </a:r>
            <a:endParaRPr lang="en-US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>
                <a:latin typeface="Abadi" panose="020B0604020104020204" pitchFamily="34" charset="0"/>
              </a:rPr>
              <a:t>The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date</a:t>
            </a:r>
            <a:r>
              <a:rPr lang="tr-TR" dirty="0">
                <a:latin typeface="Abadi" panose="020B0604020104020204" pitchFamily="34" charset="0"/>
              </a:rPr>
              <a:t> of </a:t>
            </a:r>
            <a:r>
              <a:rPr lang="tr-TR" dirty="0" err="1">
                <a:latin typeface="Abadi" panose="020B0604020104020204" pitchFamily="34" charset="0"/>
              </a:rPr>
              <a:t>first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successful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landing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for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ground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pad</a:t>
            </a:r>
            <a:r>
              <a:rPr lang="tr-TR" dirty="0">
                <a:latin typeface="Abadi" panose="020B0604020104020204" pitchFamily="34" charset="0"/>
              </a:rPr>
              <a:t> is </a:t>
            </a:r>
            <a:r>
              <a:rPr lang="tr-TR" dirty="0" err="1">
                <a:latin typeface="Abadi" panose="020B0604020104020204" pitchFamily="34" charset="0"/>
              </a:rPr>
              <a:t>obtained</a:t>
            </a:r>
            <a:endParaRPr lang="tr-TR" dirty="0">
              <a:latin typeface="Abadi" panose="020B0604020104020204" pitchFamily="34" charset="0"/>
            </a:endParaRPr>
          </a:p>
          <a:p>
            <a:r>
              <a:rPr lang="tr-TR" dirty="0">
                <a:latin typeface="Abadi" panose="020B0604020104020204" pitchFamily="34" charset="0"/>
              </a:rPr>
              <a:t>T</a:t>
            </a:r>
            <a:r>
              <a:rPr lang="en-US" dirty="0">
                <a:latin typeface="Abadi" panose="020B0604020104020204" pitchFamily="34" charset="0"/>
              </a:rPr>
              <a:t>he names of the boosters which have success in drone ship and have payload mass greater than 4000 but less than 6000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are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listed</a:t>
            </a:r>
            <a:endParaRPr lang="en-US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>
                <a:latin typeface="Abadi" panose="020B0604020104020204" pitchFamily="34" charset="0"/>
              </a:rPr>
              <a:t>Mission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outcomes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are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summarized</a:t>
            </a:r>
            <a:endParaRPr lang="tr-TR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>
                <a:latin typeface="Abadi" panose="020B0604020104020204" pitchFamily="34" charset="0"/>
              </a:rPr>
              <a:t>T</a:t>
            </a:r>
            <a:r>
              <a:rPr lang="en-US" dirty="0">
                <a:latin typeface="Abadi" panose="020B0604020104020204" pitchFamily="34" charset="0"/>
              </a:rPr>
              <a:t>he names of the booster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en-US" dirty="0">
                <a:latin typeface="Abadi" panose="020B0604020104020204" pitchFamily="34" charset="0"/>
              </a:rPr>
              <a:t>versions which have carried the maximum payload mass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are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listed</a:t>
            </a:r>
            <a:endParaRPr lang="tr-TR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>
                <a:latin typeface="Abadi" panose="020B0604020104020204" pitchFamily="34" charset="0"/>
              </a:rPr>
              <a:t>T</a:t>
            </a:r>
            <a:r>
              <a:rPr lang="en-US" dirty="0">
                <a:latin typeface="Abadi" panose="020B0604020104020204" pitchFamily="34" charset="0"/>
              </a:rPr>
              <a:t>he failed landing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en-US" dirty="0">
                <a:latin typeface="Abadi" panose="020B0604020104020204" pitchFamily="34" charset="0"/>
              </a:rPr>
              <a:t>outcomes in drone ship, their booster versions, and launch site names for in year 2015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are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extracted</a:t>
            </a:r>
            <a:endParaRPr lang="tr-TR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>
                <a:latin typeface="Abadi" panose="020B0604020104020204" pitchFamily="34" charset="0"/>
              </a:rPr>
              <a:t>Landing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outcomes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and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the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number</a:t>
            </a:r>
            <a:r>
              <a:rPr lang="tr-TR" dirty="0">
                <a:latin typeface="Abadi" panose="020B0604020104020204" pitchFamily="34" charset="0"/>
              </a:rPr>
              <a:t> of </a:t>
            </a:r>
            <a:r>
              <a:rPr lang="tr-TR" dirty="0" err="1">
                <a:latin typeface="Abadi" panose="020B0604020104020204" pitchFamily="34" charset="0"/>
              </a:rPr>
              <a:t>them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within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specified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dates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are</a:t>
            </a:r>
            <a:r>
              <a:rPr lang="tr-TR" dirty="0">
                <a:latin typeface="Abadi" panose="020B0604020104020204" pitchFamily="34" charset="0"/>
              </a:rPr>
              <a:t> </a:t>
            </a:r>
            <a:r>
              <a:rPr lang="tr-TR" dirty="0" err="1">
                <a:latin typeface="Abadi" panose="020B0604020104020204" pitchFamily="34" charset="0"/>
              </a:rPr>
              <a:t>shown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D6583-A530-487A-B7D8-2FD4FB04EF07}"/>
              </a:ext>
            </a:extLst>
          </p:cNvPr>
          <p:cNvSpPr txBox="1"/>
          <p:nvPr/>
        </p:nvSpPr>
        <p:spPr>
          <a:xfrm>
            <a:off x="0" y="6093248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2"/>
              </a:rPr>
              <a:t>Link </a:t>
            </a:r>
            <a:r>
              <a:rPr lang="tr-TR" dirty="0" err="1">
                <a:hlinkClick r:id="rId2"/>
              </a:rPr>
              <a:t>for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3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9745589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marker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city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mentioned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keep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locations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characteristics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an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0D6C4-C703-40B2-88A5-B0BEBBA4A9AA}"/>
              </a:ext>
            </a:extLst>
          </p:cNvPr>
          <p:cNvSpPr txBox="1"/>
          <p:nvPr/>
        </p:nvSpPr>
        <p:spPr>
          <a:xfrm>
            <a:off x="0" y="6041509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Abadi" panose="020B0604020104020204" pitchFamily="34" charset="0"/>
                <a:hlinkClick r:id="rId2"/>
              </a:rPr>
              <a:t>Link </a:t>
            </a:r>
            <a:r>
              <a:rPr lang="tr-TR" dirty="0" err="1">
                <a:latin typeface="Abadi" panose="020B0604020104020204" pitchFamily="34" charset="0"/>
                <a:hlinkClick r:id="rId2"/>
              </a:rPr>
              <a:t>for</a:t>
            </a:r>
            <a:r>
              <a:rPr lang="tr-TR" dirty="0">
                <a:latin typeface="Abadi" panose="020B0604020104020204" pitchFamily="34" charset="0"/>
                <a:hlinkClick r:id="rId2"/>
              </a:rPr>
              <a:t> </a:t>
            </a:r>
            <a:r>
              <a:rPr lang="tr-TR" dirty="0" err="1">
                <a:latin typeface="Abadi" panose="020B0604020104020204" pitchFamily="34" charset="0"/>
                <a:hlinkClick r:id="rId2"/>
              </a:rPr>
              <a:t>code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947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at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is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</a:t>
            </a:r>
            <a:endParaRPr lang="tr-TR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compared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</a:t>
            </a:r>
            <a:endParaRPr lang="tr-TR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endParaRPr lang="tr-TR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failing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specified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C907A-F286-4221-8275-999AF2B0D087}"/>
              </a:ext>
            </a:extLst>
          </p:cNvPr>
          <p:cNvSpPr txBox="1"/>
          <p:nvPr/>
        </p:nvSpPr>
        <p:spPr>
          <a:xfrm>
            <a:off x="0" y="599229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2"/>
              </a:rPr>
              <a:t>Link </a:t>
            </a:r>
            <a:r>
              <a:rPr lang="tr-TR" dirty="0" err="1">
                <a:hlinkClick r:id="rId2"/>
              </a:rPr>
              <a:t>for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6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contains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fetched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tr-TR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contains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calling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SVM, KNN,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searching</a:t>
            </a:r>
            <a:endParaRPr lang="tr-TR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test data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0F716-75A3-48E0-9A47-422C036B4190}"/>
              </a:ext>
            </a:extLst>
          </p:cNvPr>
          <p:cNvSpPr txBox="1"/>
          <p:nvPr/>
        </p:nvSpPr>
        <p:spPr>
          <a:xfrm>
            <a:off x="39158" y="6025573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2"/>
              </a:rPr>
              <a:t>Link </a:t>
            </a:r>
            <a:r>
              <a:rPr lang="tr-TR" dirty="0" err="1">
                <a:hlinkClick r:id="rId2"/>
              </a:rPr>
              <a:t>for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0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E69E33-3D5D-46E1-8B49-DEF778854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60" b="23182"/>
          <a:stretch/>
        </p:blipFill>
        <p:spPr>
          <a:xfrm>
            <a:off x="922964" y="1287935"/>
            <a:ext cx="10362647" cy="473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0F716-75A3-48E0-9A47-422C036B4190}"/>
              </a:ext>
            </a:extLst>
          </p:cNvPr>
          <p:cNvSpPr txBox="1"/>
          <p:nvPr/>
        </p:nvSpPr>
        <p:spPr>
          <a:xfrm>
            <a:off x="39158" y="6025573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3"/>
              </a:rPr>
              <a:t>Link </a:t>
            </a:r>
            <a:r>
              <a:rPr lang="tr-TR" dirty="0" err="1">
                <a:hlinkClick r:id="rId3"/>
              </a:rPr>
              <a:t>for</a:t>
            </a:r>
            <a:r>
              <a:rPr lang="tr-TR" dirty="0">
                <a:hlinkClick r:id="rId3"/>
              </a:rPr>
              <a:t> </a:t>
            </a:r>
            <a:r>
              <a:rPr lang="tr-TR" dirty="0" err="1">
                <a:hlinkClick r:id="rId3"/>
              </a:rPr>
              <a:t>code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8D6EE-5C2C-4D15-BA58-3BB7B8DE2519}"/>
              </a:ext>
            </a:extLst>
          </p:cNvPr>
          <p:cNvSpPr txBox="1"/>
          <p:nvPr/>
        </p:nvSpPr>
        <p:spPr>
          <a:xfrm>
            <a:off x="3828305" y="5934005"/>
            <a:ext cx="4161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7. </a:t>
            </a:r>
            <a:r>
              <a:rPr lang="tr-TR" sz="1600" dirty="0" err="1">
                <a:latin typeface="Abadi" panose="020B0604020104020204" pitchFamily="34" charset="0"/>
              </a:rPr>
              <a:t>Flowchart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showing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prediction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proccess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3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69416"/>
            <a:ext cx="10515600" cy="3670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Exploratory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data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analysis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results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: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SpaceX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uses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4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different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launch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sites</a:t>
            </a:r>
            <a:endParaRPr lang="tr-TR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average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payload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of F9 v1.1 is 2534 kg</a:t>
            </a:r>
          </a:p>
          <a:p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success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rate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rises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over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years</a:t>
            </a:r>
            <a:endParaRPr lang="tr-TR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Payload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mass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has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different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impacts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on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outcome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for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different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ranges</a:t>
            </a:r>
            <a:endParaRPr lang="tr-TR" sz="2400" dirty="0"/>
          </a:p>
          <a:p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Only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1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mission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outcome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is in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failure</a:t>
            </a:r>
            <a:endParaRPr lang="tr-TR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Orbits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do not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affect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launch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outcome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2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0839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69416"/>
            <a:ext cx="10836634" cy="247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Interactive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analytics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An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interactive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dashboard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created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ECEEB-870C-49F7-87B9-F6B696543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29" t="35603" r="42898" b="13289"/>
          <a:stretch/>
        </p:blipFill>
        <p:spPr>
          <a:xfrm>
            <a:off x="1818408" y="2675344"/>
            <a:ext cx="3491346" cy="3008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15E065-3E15-434E-AFF4-BD5A0065B4A0}"/>
              </a:ext>
            </a:extLst>
          </p:cNvPr>
          <p:cNvSpPr txBox="1"/>
          <p:nvPr/>
        </p:nvSpPr>
        <p:spPr>
          <a:xfrm>
            <a:off x="6662031" y="1828800"/>
            <a:ext cx="479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latin typeface="Abadi" panose="020B0604020104020204" pitchFamily="34" charset="0"/>
              </a:rPr>
              <a:t>Characteristics</a:t>
            </a:r>
            <a:r>
              <a:rPr lang="tr-TR" sz="2400" dirty="0">
                <a:latin typeface="Abadi" panose="020B0604020104020204" pitchFamily="34" charset="0"/>
              </a:rPr>
              <a:t> of </a:t>
            </a:r>
            <a:r>
              <a:rPr lang="tr-TR" sz="2400" dirty="0" err="1">
                <a:latin typeface="Abadi" panose="020B0604020104020204" pitchFamily="34" charset="0"/>
              </a:rPr>
              <a:t>launch</a:t>
            </a:r>
            <a:r>
              <a:rPr lang="tr-TR" sz="2400" dirty="0">
                <a:latin typeface="Abadi" panose="020B0604020104020204" pitchFamily="34" charset="0"/>
              </a:rPr>
              <a:t> </a:t>
            </a:r>
            <a:r>
              <a:rPr lang="tr-TR" sz="2400" dirty="0" err="1">
                <a:latin typeface="Abadi" panose="020B0604020104020204" pitchFamily="34" charset="0"/>
              </a:rPr>
              <a:t>sites</a:t>
            </a:r>
            <a:r>
              <a:rPr lang="tr-TR" sz="2400" dirty="0">
                <a:latin typeface="Abadi" panose="020B0604020104020204" pitchFamily="34" charset="0"/>
              </a:rPr>
              <a:t> </a:t>
            </a:r>
            <a:r>
              <a:rPr lang="tr-TR" sz="2400" dirty="0" err="1">
                <a:latin typeface="Abadi" panose="020B0604020104020204" pitchFamily="34" charset="0"/>
              </a:rPr>
              <a:t>are</a:t>
            </a:r>
            <a:r>
              <a:rPr lang="tr-TR" sz="2400" dirty="0">
                <a:latin typeface="Abadi" panose="020B0604020104020204" pitchFamily="34" charset="0"/>
              </a:rPr>
              <a:t> </a:t>
            </a:r>
            <a:r>
              <a:rPr lang="tr-TR" sz="2400" dirty="0" err="1">
                <a:latin typeface="Abadi" panose="020B0604020104020204" pitchFamily="34" charset="0"/>
              </a:rPr>
              <a:t>detected</a:t>
            </a: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097AB2-A13E-48CC-B9A6-319984FDF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93" t="33075" b="42920"/>
          <a:stretch/>
        </p:blipFill>
        <p:spPr>
          <a:xfrm>
            <a:off x="4772890" y="4707871"/>
            <a:ext cx="1073727" cy="975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93414-B080-4688-B686-0A4E1F5BB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28869" r="9524" b="17836"/>
          <a:stretch/>
        </p:blipFill>
        <p:spPr>
          <a:xfrm>
            <a:off x="6882248" y="2660489"/>
            <a:ext cx="4166312" cy="3008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555C3-E20E-450E-87AB-2F196EA8B7CA}"/>
              </a:ext>
            </a:extLst>
          </p:cNvPr>
          <p:cNvSpPr txBox="1"/>
          <p:nvPr/>
        </p:nvSpPr>
        <p:spPr>
          <a:xfrm>
            <a:off x="1735282" y="5857060"/>
            <a:ext cx="3836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8.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ratio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for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all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sites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9A71C-FBF7-4A35-B8BF-4C0AFFA0006D}"/>
              </a:ext>
            </a:extLst>
          </p:cNvPr>
          <p:cNvSpPr txBox="1"/>
          <p:nvPr/>
        </p:nvSpPr>
        <p:spPr>
          <a:xfrm>
            <a:off x="7047251" y="5856296"/>
            <a:ext cx="372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9. </a:t>
            </a:r>
            <a:r>
              <a:rPr lang="tr-TR" sz="1600" dirty="0" err="1">
                <a:latin typeface="Abadi" panose="020B0604020104020204" pitchFamily="34" charset="0"/>
              </a:rPr>
              <a:t>Distance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from</a:t>
            </a:r>
            <a:r>
              <a:rPr lang="tr-TR" sz="1600" dirty="0">
                <a:latin typeface="Abadi" panose="020B0604020104020204" pitchFamily="34" charset="0"/>
              </a:rPr>
              <a:t> CCAFS SLC-40 </a:t>
            </a:r>
            <a:r>
              <a:rPr lang="tr-TR" sz="1600" dirty="0" err="1">
                <a:latin typeface="Abadi" panose="020B0604020104020204" pitchFamily="34" charset="0"/>
              </a:rPr>
              <a:t>to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certain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locations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69416"/>
            <a:ext cx="10836634" cy="247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Predictive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Analysis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Decision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Tree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found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as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best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model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performing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94%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accuracy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on </a:t>
            </a:r>
            <a:r>
              <a:rPr lang="tr-TR" sz="240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tx1"/>
                </a:solidFill>
                <a:latin typeface="Abadi" panose="020B0604020104020204" pitchFamily="34" charset="0"/>
              </a:rPr>
              <a:t> test data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9A71C-FBF7-4A35-B8BF-4C0AFFA0006D}"/>
              </a:ext>
            </a:extLst>
          </p:cNvPr>
          <p:cNvSpPr txBox="1"/>
          <p:nvPr/>
        </p:nvSpPr>
        <p:spPr>
          <a:xfrm>
            <a:off x="4235869" y="6025573"/>
            <a:ext cx="37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10. </a:t>
            </a:r>
            <a:r>
              <a:rPr lang="tr-TR" sz="1600" dirty="0" err="1">
                <a:latin typeface="Abadi" panose="020B0604020104020204" pitchFamily="34" charset="0"/>
              </a:rPr>
              <a:t>Accuracy</a:t>
            </a:r>
            <a:r>
              <a:rPr lang="tr-TR" sz="1600" dirty="0">
                <a:latin typeface="Abadi" panose="020B0604020104020204" pitchFamily="34" charset="0"/>
              </a:rPr>
              <a:t> of </a:t>
            </a:r>
            <a:r>
              <a:rPr lang="tr-TR" sz="1600" dirty="0" err="1">
                <a:latin typeface="Abadi" panose="020B0604020104020204" pitchFamily="34" charset="0"/>
              </a:rPr>
              <a:t>all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models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EC95BE-9CF4-4473-8D46-6C16AF7A0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1" b="2086"/>
          <a:stretch/>
        </p:blipFill>
        <p:spPr>
          <a:xfrm>
            <a:off x="3705820" y="2643532"/>
            <a:ext cx="4780360" cy="32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8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7A6FF-AE17-45B5-823F-77D4D78DF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"/>
          <a:stretch/>
        </p:blipFill>
        <p:spPr>
          <a:xfrm>
            <a:off x="0" y="3671820"/>
            <a:ext cx="12192000" cy="23537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3165"/>
            <a:ext cx="11421988" cy="28847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of %60,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VAFB SLC 4E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KSC LC 39A has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of %77 in total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general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rises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 40 had 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considerable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imporements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81FB5-0080-49B6-B23C-0E510C76D889}"/>
              </a:ext>
            </a:extLst>
          </p:cNvPr>
          <p:cNvSpPr txBox="1"/>
          <p:nvPr/>
        </p:nvSpPr>
        <p:spPr>
          <a:xfrm>
            <a:off x="4235869" y="6025573"/>
            <a:ext cx="372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11. Flight </a:t>
            </a:r>
            <a:r>
              <a:rPr lang="tr-TR" sz="1600" dirty="0" err="1">
                <a:latin typeface="Abadi" panose="020B0604020104020204" pitchFamily="34" charset="0"/>
              </a:rPr>
              <a:t>Number</a:t>
            </a:r>
            <a:r>
              <a:rPr lang="tr-TR" sz="1600" dirty="0">
                <a:latin typeface="Abadi" panose="020B0604020104020204" pitchFamily="34" charset="0"/>
              </a:rPr>
              <a:t> vs.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Site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677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B8FD2-F1FE-4B01-8D90-9A97B780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"/>
          <a:stretch/>
        </p:blipFill>
        <p:spPr>
          <a:xfrm>
            <a:off x="0" y="3668466"/>
            <a:ext cx="12192000" cy="23571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7464"/>
            <a:ext cx="10961325" cy="28055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massive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10000 kg is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launched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VAFB SLC 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Common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gathered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1000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having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8000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15000 is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considerably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rare</a:t>
            </a:r>
            <a:endParaRPr lang="tr-TR" sz="2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massive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tr-TR" sz="21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7000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less</a:t>
            </a:r>
            <a:r>
              <a:rPr lang="tr-TR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risky</a:t>
            </a:r>
            <a:endParaRPr lang="en-US" sz="2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2E90F-D64B-4E61-A48C-ADE04E550ADC}"/>
              </a:ext>
            </a:extLst>
          </p:cNvPr>
          <p:cNvSpPr txBox="1"/>
          <p:nvPr/>
        </p:nvSpPr>
        <p:spPr>
          <a:xfrm>
            <a:off x="4235869" y="6025573"/>
            <a:ext cx="37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11. </a:t>
            </a:r>
            <a:r>
              <a:rPr lang="tr-TR" sz="1600" dirty="0" err="1">
                <a:latin typeface="Abadi" panose="020B0604020104020204" pitchFamily="34" charset="0"/>
              </a:rPr>
              <a:t>Payload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Mass</a:t>
            </a:r>
            <a:r>
              <a:rPr lang="tr-TR" sz="1600" dirty="0">
                <a:latin typeface="Abadi" panose="020B0604020104020204" pitchFamily="34" charset="0"/>
              </a:rPr>
              <a:t> vs.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Site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17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24891"/>
            <a:ext cx="5765871" cy="416949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sent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ES-L1, GEO, HEO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it can be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commonly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-sent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around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60%</a:t>
            </a:r>
            <a:endParaRPr lang="tr-TR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174CF-481D-48E4-9C13-2B489FAAB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2" b="2516"/>
          <a:stretch/>
        </p:blipFill>
        <p:spPr>
          <a:xfrm>
            <a:off x="7650057" y="225569"/>
            <a:ext cx="3635554" cy="2569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D5758-42D4-44CB-9D18-3C6A2481A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4"/>
          <a:stretch/>
        </p:blipFill>
        <p:spPr>
          <a:xfrm>
            <a:off x="7650057" y="3429000"/>
            <a:ext cx="3597063" cy="2596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9E641-AF3C-4CD8-A041-C2008ED42A10}"/>
              </a:ext>
            </a:extLst>
          </p:cNvPr>
          <p:cNvSpPr txBox="1"/>
          <p:nvPr/>
        </p:nvSpPr>
        <p:spPr>
          <a:xfrm>
            <a:off x="7415487" y="6134823"/>
            <a:ext cx="37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13. </a:t>
            </a:r>
            <a:r>
              <a:rPr lang="tr-TR" sz="1600" dirty="0" err="1">
                <a:latin typeface="Abadi" panose="020B0604020104020204" pitchFamily="34" charset="0"/>
              </a:rPr>
              <a:t>Orbit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Type</a:t>
            </a:r>
            <a:r>
              <a:rPr lang="tr-TR" sz="1600" dirty="0">
                <a:latin typeface="Abadi" panose="020B0604020104020204" pitchFamily="34" charset="0"/>
              </a:rPr>
              <a:t> vs. </a:t>
            </a:r>
            <a:r>
              <a:rPr lang="tr-TR" sz="1600" dirty="0" err="1">
                <a:latin typeface="Abadi" panose="020B0604020104020204" pitchFamily="34" charset="0"/>
              </a:rPr>
              <a:t>Their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Counts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14DCD-8B02-46A3-81A4-414E8133002A}"/>
              </a:ext>
            </a:extLst>
          </p:cNvPr>
          <p:cNvSpPr txBox="1"/>
          <p:nvPr/>
        </p:nvSpPr>
        <p:spPr>
          <a:xfrm>
            <a:off x="7526858" y="2942800"/>
            <a:ext cx="37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12.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Rate vs. </a:t>
            </a:r>
            <a:r>
              <a:rPr lang="tr-TR" sz="1600" dirty="0" err="1">
                <a:latin typeface="Abadi" panose="020B0604020104020204" pitchFamily="34" charset="0"/>
              </a:rPr>
              <a:t>Orbit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Type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121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03680"/>
            <a:ext cx="10687962" cy="2160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VLEO, SO, GEO, MEO, HEO, SSO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do not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Falcon9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preferred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 sent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lately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sent o GTO, PO, ISS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LEO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DD9F6-B123-4315-A46A-AFC1D5F9D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0"/>
          <a:stretch/>
        </p:blipFill>
        <p:spPr>
          <a:xfrm>
            <a:off x="0" y="3664576"/>
            <a:ext cx="12192000" cy="2360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7F80E-173C-408B-9953-0464ED6F4609}"/>
              </a:ext>
            </a:extLst>
          </p:cNvPr>
          <p:cNvSpPr txBox="1"/>
          <p:nvPr/>
        </p:nvSpPr>
        <p:spPr>
          <a:xfrm>
            <a:off x="4253861" y="6226392"/>
            <a:ext cx="37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14. Flight </a:t>
            </a:r>
            <a:r>
              <a:rPr lang="tr-TR" sz="1600" dirty="0" err="1">
                <a:latin typeface="Abadi" panose="020B0604020104020204" pitchFamily="34" charset="0"/>
              </a:rPr>
              <a:t>Number</a:t>
            </a:r>
            <a:r>
              <a:rPr lang="tr-TR" sz="1600" dirty="0">
                <a:latin typeface="Abadi" panose="020B0604020104020204" pitchFamily="34" charset="0"/>
              </a:rPr>
              <a:t> vs. </a:t>
            </a:r>
            <a:r>
              <a:rPr lang="tr-TR" sz="1600" dirty="0" err="1">
                <a:latin typeface="Abadi" panose="020B0604020104020204" pitchFamily="34" charset="0"/>
              </a:rPr>
              <a:t>Orbit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Type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5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5332"/>
            <a:ext cx="10068560" cy="201029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receives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massive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endParaRPr lang="tr-TR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receives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3000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GTO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endParaRPr lang="tr-TR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has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F9EAA-FB28-4C96-9B19-9053F62D4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0" b="7110"/>
          <a:stretch/>
        </p:blipFill>
        <p:spPr>
          <a:xfrm>
            <a:off x="76200" y="3726138"/>
            <a:ext cx="12039600" cy="2299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98BC7B-0716-4E5B-94A9-759A5864ACAA}"/>
              </a:ext>
            </a:extLst>
          </p:cNvPr>
          <p:cNvSpPr txBox="1"/>
          <p:nvPr/>
        </p:nvSpPr>
        <p:spPr>
          <a:xfrm>
            <a:off x="4235869" y="6118228"/>
            <a:ext cx="37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15. </a:t>
            </a:r>
            <a:r>
              <a:rPr lang="tr-TR" sz="1600" dirty="0" err="1">
                <a:latin typeface="Abadi" panose="020B0604020104020204" pitchFamily="34" charset="0"/>
              </a:rPr>
              <a:t>Payload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Mass</a:t>
            </a:r>
            <a:r>
              <a:rPr lang="tr-TR" sz="1600" dirty="0">
                <a:latin typeface="Abadi" panose="020B0604020104020204" pitchFamily="34" charset="0"/>
              </a:rPr>
              <a:t> vs. </a:t>
            </a:r>
            <a:r>
              <a:rPr lang="tr-TR" sz="1600" dirty="0" err="1">
                <a:latin typeface="Abadi" panose="020B0604020104020204" pitchFamily="34" charset="0"/>
              </a:rPr>
              <a:t>Orbit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Type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27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Apparently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rises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years</a:t>
            </a:r>
            <a:endParaRPr lang="tr-TR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tries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encountered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84443-0E95-425B-942B-7A96CB73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9" b="1361"/>
          <a:stretch/>
        </p:blipFill>
        <p:spPr>
          <a:xfrm>
            <a:off x="6380018" y="2765522"/>
            <a:ext cx="4905593" cy="3260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63A47-4079-4119-8772-357E87D98734}"/>
              </a:ext>
            </a:extLst>
          </p:cNvPr>
          <p:cNvSpPr txBox="1"/>
          <p:nvPr/>
        </p:nvSpPr>
        <p:spPr>
          <a:xfrm>
            <a:off x="6972683" y="6134823"/>
            <a:ext cx="37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6.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Yearly</a:t>
            </a:r>
            <a:r>
              <a:rPr lang="tr-TR" sz="1600" dirty="0">
                <a:latin typeface="Abadi" panose="020B0604020104020204" pitchFamily="34" charset="0"/>
              </a:rPr>
              <a:t> Trend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1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4160"/>
            <a:ext cx="5803509" cy="46428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SLC-40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known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it 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formal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name as </a:t>
            </a:r>
            <a:r>
              <a:rPr lang="en-US" sz="2400" dirty="0">
                <a:latin typeface="Abadi" panose="020B0604020104020204" pitchFamily="34" charset="0"/>
              </a:rPr>
              <a:t>Cape Canaveral</a:t>
            </a:r>
            <a:r>
              <a:rPr lang="tr-TR" sz="2400" dirty="0">
                <a:latin typeface="Abadi" panose="020B0604020104020204" pitchFamily="34" charset="0"/>
              </a:rPr>
              <a:t> </a:t>
            </a:r>
            <a:r>
              <a:rPr lang="tr-TR" sz="2400" dirty="0" err="1">
                <a:latin typeface="Abadi" panose="020B0604020104020204" pitchFamily="34" charset="0"/>
              </a:rPr>
              <a:t>Air</a:t>
            </a:r>
            <a:r>
              <a:rPr lang="tr-TR" sz="2400" dirty="0">
                <a:latin typeface="Abadi" panose="020B0604020104020204" pitchFamily="34" charset="0"/>
              </a:rPr>
              <a:t> Force Station</a:t>
            </a:r>
            <a:r>
              <a:rPr lang="en-US" sz="2400" dirty="0">
                <a:latin typeface="Abadi" panose="020B0604020104020204" pitchFamily="34" charset="0"/>
              </a:rPr>
              <a:t> Space Launch Complex 40</a:t>
            </a:r>
            <a:endParaRPr lang="tr-TR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commonly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is Cape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Canaveral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Complex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40,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60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total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endParaRPr lang="tr-TR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SLC-40 in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VAFB SLC-4E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FC44B-787B-43C6-AA80-A83A03A1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1" y="1715249"/>
            <a:ext cx="3211512" cy="37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07417" y="1480188"/>
            <a:ext cx="10772914" cy="47881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methodologies used to analyze data:</a:t>
            </a:r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IBM Plex Mono Text"/>
              </a:rPr>
              <a:t>Data collection using web scraping from Wikipedia </a:t>
            </a:r>
            <a:r>
              <a:rPr lang="en-US" dirty="0">
                <a:solidFill>
                  <a:srgbClr val="1C7DDB"/>
                </a:solidFill>
                <a:latin typeface="IBM Plex Mono Text"/>
              </a:rPr>
              <a:t>[1]</a:t>
            </a:r>
            <a:r>
              <a:rPr lang="en-US" dirty="0">
                <a:solidFill>
                  <a:schemeClr val="tx1"/>
                </a:solidFill>
                <a:latin typeface="IBM Plex Mono Text"/>
              </a:rPr>
              <a:t> and using SpaceX </a:t>
            </a:r>
            <a:r>
              <a:rPr lang="en-US" dirty="0" err="1">
                <a:solidFill>
                  <a:schemeClr val="tx1"/>
                </a:solidFill>
                <a:latin typeface="IBM Plex Mono Text"/>
              </a:rPr>
              <a:t>api</a:t>
            </a:r>
            <a:r>
              <a:rPr lang="en-US" dirty="0">
                <a:solidFill>
                  <a:schemeClr val="tx1"/>
                </a:solidFill>
                <a:latin typeface="IBM Plex Mono Text"/>
              </a:rPr>
              <a:t> </a:t>
            </a:r>
            <a:r>
              <a:rPr lang="en-US" dirty="0">
                <a:solidFill>
                  <a:srgbClr val="1C7DDB"/>
                </a:solidFill>
                <a:latin typeface="IBM Plex Mono Text"/>
              </a:rPr>
              <a:t>[2]</a:t>
            </a:r>
            <a:endParaRPr lang="en-US" dirty="0">
              <a:solidFill>
                <a:srgbClr val="1C7DDB"/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IBM Plex Mono Text"/>
              </a:rPr>
              <a:t>Data wrangling including filling null spaces and merging several data resources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IBM Plex Mono Text"/>
              </a:rPr>
              <a:t>Exploratory data analysis (EDA) by 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visualizing the relationships between different features of the data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SQL queries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Locating launch sites on the map using folium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Creating interactive dashboard to enable data to be inspected easily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33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1290" y="1889760"/>
            <a:ext cx="10182470" cy="1168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samples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Cape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Canaveral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Force Station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67EDA-3D67-493F-8A29-F84D3C95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7163"/>
            <a:ext cx="12192000" cy="28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14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176629" cy="30511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total payload carried by boosters from NASA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088F7-3582-4808-9545-8FA7A5E3A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3" t="15294" r="19001" b="16732"/>
          <a:stretch/>
        </p:blipFill>
        <p:spPr>
          <a:xfrm>
            <a:off x="5315722" y="3625124"/>
            <a:ext cx="1424177" cy="92571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DC153-E45B-4179-B6BA-CDC4353D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89" y="2984478"/>
            <a:ext cx="8402242" cy="5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66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63090"/>
            <a:ext cx="9591040" cy="14458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average payload mass carried by booster version F9 v1.1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9D8642-2B71-4629-A0BF-1C8D1B88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3162300"/>
            <a:ext cx="9439275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E4006-27F2-4931-9C9E-91C5A3AA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91" y="4096239"/>
            <a:ext cx="1012793" cy="73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0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08881"/>
            <a:ext cx="8975652" cy="45680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 date of the first successful landing outcome on ground pad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found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below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7137C-BF87-4FA4-B136-0050024E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176587"/>
            <a:ext cx="11344275" cy="50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A1A3-643B-4A25-9D9C-A33DB571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73" y="4400550"/>
            <a:ext cx="10572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71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176041"/>
            <a:ext cx="5781260" cy="30349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 names of boosters which have successfully landed on drone ship and had payload mass greater than 4000 but less than 6000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E91AA-F8A9-4FD0-A685-CCB320A9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070" y="2039184"/>
            <a:ext cx="2245556" cy="30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6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11274" y="2105673"/>
            <a:ext cx="4403873" cy="39546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total number of successful and failure mission outcomes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ACDCA-EB3C-4625-A2E2-867B4C13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5673"/>
            <a:ext cx="4975461" cy="26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6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14535" y="2239506"/>
            <a:ext cx="32579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names of the booster which have carried the maximum payload mass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E771A-53B8-47CE-A7E5-6B61C06C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493" y="1763511"/>
            <a:ext cx="1952800" cy="475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033171-E972-4C80-9A87-3B8F2683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14" y="2124495"/>
            <a:ext cx="2013824" cy="3295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D0F32-64F3-4CAB-95C4-9D3C8E97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338" y="2133176"/>
            <a:ext cx="2013824" cy="32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6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3052"/>
            <a:ext cx="4461747" cy="18268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 failed 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AC58F-7104-4A16-8064-A2E252EC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84" y="3539941"/>
            <a:ext cx="6134788" cy="17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63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9217" y="1495424"/>
            <a:ext cx="4172379" cy="45217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 count of landing outcomes (such as Failure (drone ship) or Success (ground pad)) between the date 2010-06-04 and 2017-03-20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ranked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descending order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4387ED-BBFB-449A-9D3E-C52050AD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5424"/>
            <a:ext cx="3217280" cy="49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79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07417" y="1480188"/>
            <a:ext cx="10010915" cy="470574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results are acquired: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gives us insights about the rocket launches and relationship of different features in the dataset.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dashboard can be used to inspect the correlation between success rate and payload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SpaceX's first stage landing can be predicted that if it will fail or succeed.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Predictions which made by different classification algorithms result in close accuracy rate which is about %85.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rgbClr val="000000"/>
              </a:solidFill>
              <a:latin typeface="IBM Plex Mono Tex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57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DCD42-AB39-4463-ABAE-ED09C2152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" t="18247" r="6496" b="19847"/>
          <a:stretch/>
        </p:blipFill>
        <p:spPr>
          <a:xfrm>
            <a:off x="1923326" y="3830638"/>
            <a:ext cx="8345347" cy="25965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31089"/>
            <a:ext cx="8975652" cy="48458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SLC-4E, CCASF (S)LC-40,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KSC LC-39A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  <a:endParaRPr lang="tr-TR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While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KSC LC-39A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CCASF (S)LC-40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close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proximity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other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VAFB SLC-4E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other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side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country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>
                <a:solidFill>
                  <a:srgbClr val="0B49CB"/>
                </a:solidFill>
                <a:latin typeface="Abadi"/>
              </a:rPr>
              <a:t>Location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of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All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Sites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on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the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BD411-BE92-4E54-BD2B-903AF383094C}"/>
              </a:ext>
            </a:extLst>
          </p:cNvPr>
          <p:cNvSpPr txBox="1"/>
          <p:nvPr/>
        </p:nvSpPr>
        <p:spPr>
          <a:xfrm>
            <a:off x="4167680" y="6532011"/>
            <a:ext cx="372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16. </a:t>
            </a:r>
            <a:r>
              <a:rPr lang="tr-TR" sz="1600" dirty="0" err="1">
                <a:latin typeface="Abadi" panose="020B0604020104020204" pitchFamily="34" charset="0"/>
              </a:rPr>
              <a:t>Map</a:t>
            </a:r>
            <a:r>
              <a:rPr lang="tr-TR" sz="1600" dirty="0">
                <a:latin typeface="Abadi" panose="020B0604020104020204" pitchFamily="34" charset="0"/>
              </a:rPr>
              <a:t> of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sites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63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07939"/>
            <a:ext cx="9884344" cy="21210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East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side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USA,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46.</a:t>
            </a:r>
          </a:p>
          <a:p>
            <a:pPr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hightest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33</a:t>
            </a:r>
          </a:p>
          <a:p>
            <a:pPr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VAFB SLC-4E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13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respectively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>
                <a:solidFill>
                  <a:srgbClr val="0B49CB"/>
                </a:solidFill>
                <a:latin typeface="Abadi"/>
              </a:rPr>
              <a:t>The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Number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of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Launches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on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Each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09AAF-8B90-4952-80D1-64EFB5FC9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6" b="11057"/>
          <a:stretch/>
        </p:blipFill>
        <p:spPr>
          <a:xfrm>
            <a:off x="1537644" y="3545234"/>
            <a:ext cx="9116711" cy="2881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E17A4-67CE-444A-9D7A-9FEFBF97F7A4}"/>
              </a:ext>
            </a:extLst>
          </p:cNvPr>
          <p:cNvSpPr txBox="1"/>
          <p:nvPr/>
        </p:nvSpPr>
        <p:spPr>
          <a:xfrm>
            <a:off x="3152913" y="6516618"/>
            <a:ext cx="5749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17. </a:t>
            </a:r>
            <a:r>
              <a:rPr lang="tr-TR" sz="1600" dirty="0" err="1">
                <a:latin typeface="Abadi" panose="020B0604020104020204" pitchFamily="34" charset="0"/>
              </a:rPr>
              <a:t>Map</a:t>
            </a:r>
            <a:r>
              <a:rPr lang="tr-TR" sz="1600" dirty="0">
                <a:latin typeface="Abadi" panose="020B0604020104020204" pitchFamily="34" charset="0"/>
              </a:rPr>
              <a:t> of </a:t>
            </a:r>
            <a:r>
              <a:rPr lang="tr-TR" sz="1600" dirty="0" err="1">
                <a:latin typeface="Abadi" panose="020B0604020104020204" pitchFamily="34" charset="0"/>
              </a:rPr>
              <a:t>clustered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launches</a:t>
            </a:r>
            <a:r>
              <a:rPr lang="tr-TR" sz="1600" dirty="0">
                <a:latin typeface="Abadi" panose="020B0604020104020204" pitchFamily="34" charset="0"/>
              </a:rPr>
              <a:t> in </a:t>
            </a:r>
            <a:r>
              <a:rPr lang="tr-TR" sz="1600" dirty="0" err="1">
                <a:latin typeface="Abadi" panose="020B0604020104020204" pitchFamily="34" charset="0"/>
              </a:rPr>
              <a:t>different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sites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641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9514"/>
            <a:ext cx="4438598" cy="46859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nearly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1KM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proximity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railways</a:t>
            </a:r>
            <a:endParaRPr lang="tr-TR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except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VAFB SLC-4E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nearly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1KM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proximity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highways</a:t>
            </a:r>
            <a:endParaRPr lang="tr-TR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them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keep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at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least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15KM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cities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>
                <a:solidFill>
                  <a:srgbClr val="0B49CB"/>
                </a:solidFill>
                <a:latin typeface="Abadi"/>
              </a:rPr>
              <a:t>Distances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between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Sites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and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Certain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96F40-BF16-415E-A63A-3E21D132D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r="18440" b="3455"/>
          <a:stretch/>
        </p:blipFill>
        <p:spPr>
          <a:xfrm>
            <a:off x="9580941" y="1087699"/>
            <a:ext cx="1836653" cy="5028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85C54-890D-412F-BC6B-5053BDAB3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28869" r="9524" b="17836"/>
          <a:stretch/>
        </p:blipFill>
        <p:spPr>
          <a:xfrm>
            <a:off x="5716929" y="2346767"/>
            <a:ext cx="2997843" cy="2164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B33BD-BAB1-4B30-8047-E5B5F1E8ECD4}"/>
              </a:ext>
            </a:extLst>
          </p:cNvPr>
          <p:cNvSpPr txBox="1"/>
          <p:nvPr/>
        </p:nvSpPr>
        <p:spPr>
          <a:xfrm>
            <a:off x="5427595" y="4760572"/>
            <a:ext cx="372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9. </a:t>
            </a:r>
            <a:r>
              <a:rPr lang="tr-TR" sz="1600" dirty="0" err="1">
                <a:latin typeface="Abadi" panose="020B0604020104020204" pitchFamily="34" charset="0"/>
              </a:rPr>
              <a:t>Distance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from</a:t>
            </a:r>
            <a:r>
              <a:rPr lang="tr-TR" sz="1600" dirty="0">
                <a:latin typeface="Abadi" panose="020B0604020104020204" pitchFamily="34" charset="0"/>
              </a:rPr>
              <a:t> CCAFS SLC-40 </a:t>
            </a:r>
            <a:r>
              <a:rPr lang="tr-TR" sz="1600" dirty="0" err="1">
                <a:latin typeface="Abadi" panose="020B0604020104020204" pitchFamily="34" charset="0"/>
              </a:rPr>
              <a:t>to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certain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locations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BC143-E4DE-496B-9E11-E5D413E58F49}"/>
              </a:ext>
            </a:extLst>
          </p:cNvPr>
          <p:cNvSpPr txBox="1"/>
          <p:nvPr/>
        </p:nvSpPr>
        <p:spPr>
          <a:xfrm>
            <a:off x="7242464" y="6163678"/>
            <a:ext cx="486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18. </a:t>
            </a:r>
            <a:r>
              <a:rPr lang="tr-TR" sz="1600" dirty="0" err="1">
                <a:latin typeface="Abadi" panose="020B0604020104020204" pitchFamily="34" charset="0"/>
              </a:rPr>
              <a:t>Distance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from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sites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to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certain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locations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93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E5B3A-F171-4792-A5CA-6C52E3058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90"/>
          <a:stretch/>
        </p:blipFill>
        <p:spPr>
          <a:xfrm>
            <a:off x="0" y="2501665"/>
            <a:ext cx="12192000" cy="35239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337947"/>
            <a:ext cx="11105615" cy="116371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</a:t>
            </a:r>
            <a:r>
              <a:rPr lang="tr-TR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tr-TR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ratio</a:t>
            </a:r>
            <a:r>
              <a:rPr lang="tr-TR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tr-TR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</a:t>
            </a:r>
            <a:r>
              <a:rPr lang="tr-TR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followed</a:t>
            </a:r>
            <a:r>
              <a:rPr lang="tr-TR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SLC-40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Ratio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for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All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230D2-5D93-4774-9796-41A99818C35A}"/>
              </a:ext>
            </a:extLst>
          </p:cNvPr>
          <p:cNvSpPr txBox="1"/>
          <p:nvPr/>
        </p:nvSpPr>
        <p:spPr>
          <a:xfrm>
            <a:off x="4167680" y="6134823"/>
            <a:ext cx="372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19.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ratio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for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all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sites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271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A5E07-ECF1-475A-AA6E-9CDF36249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11"/>
          <a:stretch/>
        </p:blipFill>
        <p:spPr>
          <a:xfrm>
            <a:off x="0" y="2620949"/>
            <a:ext cx="12192000" cy="34046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62545"/>
            <a:ext cx="11304225" cy="10494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76.9%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>
                <a:solidFill>
                  <a:srgbClr val="0B49CB"/>
                </a:solidFill>
                <a:latin typeface="Abadi"/>
              </a:rPr>
              <a:t>The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Site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with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Highest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79D00-0C60-486D-BB64-78AA2E78678B}"/>
              </a:ext>
            </a:extLst>
          </p:cNvPr>
          <p:cNvSpPr txBox="1"/>
          <p:nvPr/>
        </p:nvSpPr>
        <p:spPr>
          <a:xfrm>
            <a:off x="4167680" y="6134823"/>
            <a:ext cx="372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20. </a:t>
            </a:r>
            <a:r>
              <a:rPr lang="tr-TR" sz="1600" dirty="0" err="1">
                <a:latin typeface="Abadi" panose="020B0604020104020204" pitchFamily="34" charset="0"/>
              </a:rPr>
              <a:t>The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site </a:t>
            </a:r>
            <a:r>
              <a:rPr lang="tr-TR" sz="1600" dirty="0" err="1">
                <a:latin typeface="Abadi" panose="020B0604020104020204" pitchFamily="34" charset="0"/>
              </a:rPr>
              <a:t>with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the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highest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launch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ratio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131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FB28B2-541D-45CF-A7F5-62119B15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3054183"/>
            <a:ext cx="10687962" cy="29713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7627"/>
            <a:ext cx="9735199" cy="8936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(Class)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version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selectable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range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option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Count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on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Payload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Mass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for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All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C3822-8812-4B78-A939-4FD43BEFC208}"/>
              </a:ext>
            </a:extLst>
          </p:cNvPr>
          <p:cNvSpPr txBox="1"/>
          <p:nvPr/>
        </p:nvSpPr>
        <p:spPr>
          <a:xfrm>
            <a:off x="4167680" y="6096122"/>
            <a:ext cx="372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21.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count</a:t>
            </a:r>
            <a:r>
              <a:rPr lang="tr-TR" sz="1600" dirty="0">
                <a:latin typeface="Abadi" panose="020B0604020104020204" pitchFamily="34" charset="0"/>
              </a:rPr>
              <a:t> on </a:t>
            </a:r>
            <a:r>
              <a:rPr lang="tr-TR" sz="1600" dirty="0" err="1">
                <a:latin typeface="Abadi" panose="020B0604020104020204" pitchFamily="34" charset="0"/>
              </a:rPr>
              <a:t>payload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mass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for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all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sites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65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55F1FF-14C2-4A43-80AB-46844C97E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2" y="3110229"/>
            <a:ext cx="10642422" cy="29153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549914"/>
            <a:ext cx="10213181" cy="14755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Within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commonly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range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(2000-7000), it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seems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distributed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equally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among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failing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endParaRPr lang="tr-TR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Within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range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FT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version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mostly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Count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on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Payload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Mass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for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All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E1D1A-E03A-498A-875B-FC79CACA42A0}"/>
              </a:ext>
            </a:extLst>
          </p:cNvPr>
          <p:cNvSpPr txBox="1"/>
          <p:nvPr/>
        </p:nvSpPr>
        <p:spPr>
          <a:xfrm>
            <a:off x="3522440" y="6110379"/>
            <a:ext cx="470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22.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count</a:t>
            </a:r>
            <a:r>
              <a:rPr lang="tr-TR" sz="1600" dirty="0">
                <a:latin typeface="Abadi" panose="020B0604020104020204" pitchFamily="34" charset="0"/>
              </a:rPr>
              <a:t> on </a:t>
            </a:r>
            <a:r>
              <a:rPr lang="tr-TR" sz="1600" dirty="0" err="1">
                <a:latin typeface="Abadi" panose="020B0604020104020204" pitchFamily="34" charset="0"/>
              </a:rPr>
              <a:t>payload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mass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for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all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sites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within</a:t>
            </a:r>
            <a:r>
              <a:rPr lang="tr-TR" sz="1600" dirty="0">
                <a:latin typeface="Abadi" panose="020B0604020104020204" pitchFamily="34" charset="0"/>
              </a:rPr>
              <a:t> a </a:t>
            </a:r>
            <a:r>
              <a:rPr lang="tr-TR" sz="1600" dirty="0" err="1">
                <a:latin typeface="Abadi" panose="020B0604020104020204" pitchFamily="34" charset="0"/>
              </a:rPr>
              <a:t>specified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payload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range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27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95120"/>
            <a:ext cx="5021190" cy="4299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hyperparameter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model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found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accuracies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training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same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namely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83%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best-performing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test data,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reaching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94%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84A2D-05D6-4706-81D9-5CFECACEB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1" b="2086"/>
          <a:stretch/>
        </p:blipFill>
        <p:spPr>
          <a:xfrm>
            <a:off x="5927579" y="2288204"/>
            <a:ext cx="5494411" cy="3737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1394A0-EC86-416F-8D91-FE810323E9AB}"/>
              </a:ext>
            </a:extLst>
          </p:cNvPr>
          <p:cNvSpPr txBox="1"/>
          <p:nvPr/>
        </p:nvSpPr>
        <p:spPr>
          <a:xfrm>
            <a:off x="6320622" y="6110379"/>
            <a:ext cx="470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10. </a:t>
            </a:r>
            <a:r>
              <a:rPr lang="tr-TR" sz="1600" dirty="0" err="1">
                <a:latin typeface="Abadi" panose="020B0604020104020204" pitchFamily="34" charset="0"/>
              </a:rPr>
              <a:t>Accuracy</a:t>
            </a:r>
            <a:r>
              <a:rPr lang="tr-TR" sz="1600" dirty="0">
                <a:latin typeface="Abadi" panose="020B0604020104020204" pitchFamily="34" charset="0"/>
              </a:rPr>
              <a:t> of </a:t>
            </a:r>
            <a:r>
              <a:rPr lang="tr-TR" sz="1600" dirty="0" err="1">
                <a:latin typeface="Abadi" panose="020B0604020104020204" pitchFamily="34" charset="0"/>
              </a:rPr>
              <a:t>all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models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7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76319" y="1677025"/>
            <a:ext cx="10479974" cy="4678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new commercial rocket launcher company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wants to bid against SpaceX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needs to advertise their rocket launches with a lower-cost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decided to analyze Falcon 9 launches to find a way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looking for answers: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way to predict whether the first stage lands successfully or not, which directly impacts on the cost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place to execute rocket launches</a:t>
            </a:r>
          </a:p>
          <a:p>
            <a:pPr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850733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098800"/>
            <a:ext cx="5325989" cy="27701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test data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contains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18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rows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correctly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52E0C-CE2A-4226-8186-09F6AE541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" r="5307" b="3361"/>
          <a:stretch/>
        </p:blipFill>
        <p:spPr>
          <a:xfrm>
            <a:off x="6278595" y="1944745"/>
            <a:ext cx="5325989" cy="4080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408F0-ACD7-4A38-BD3C-58C8F807AB9F}"/>
              </a:ext>
            </a:extLst>
          </p:cNvPr>
          <p:cNvSpPr txBox="1"/>
          <p:nvPr/>
        </p:nvSpPr>
        <p:spPr>
          <a:xfrm>
            <a:off x="6320622" y="6110379"/>
            <a:ext cx="470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23. </a:t>
            </a:r>
            <a:r>
              <a:rPr lang="tr-TR" sz="1600" dirty="0" err="1">
                <a:latin typeface="Abadi" panose="020B0604020104020204" pitchFamily="34" charset="0"/>
              </a:rPr>
              <a:t>Confusion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matrix</a:t>
            </a:r>
            <a:r>
              <a:rPr lang="tr-TR" sz="1600" dirty="0">
                <a:latin typeface="Abadi" panose="020B0604020104020204" pitchFamily="34" charset="0"/>
              </a:rPr>
              <a:t> of </a:t>
            </a:r>
            <a:r>
              <a:rPr lang="tr-TR" sz="1600" dirty="0" err="1">
                <a:latin typeface="Abadi" panose="020B0604020104020204" pitchFamily="34" charset="0"/>
              </a:rPr>
              <a:t>decision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tree</a:t>
            </a:r>
            <a:r>
              <a:rPr lang="tr-TR" sz="1600" dirty="0">
                <a:latin typeface="Abadi" panose="020B0604020104020204" pitchFamily="34" charset="0"/>
              </a:rPr>
              <a:t> model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5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783398"/>
            <a:ext cx="10687962" cy="435133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merged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SQL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located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inspect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characteristics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performing-one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tr-TR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698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58963"/>
            <a:ext cx="9745589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do not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ipynb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extension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available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report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presentation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Whereas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it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falling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period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3000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6000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kg.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CDEA11-984B-4AF4-B418-44009A471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9" r="5043" b="3473"/>
          <a:stretch/>
        </p:blipFill>
        <p:spPr>
          <a:xfrm>
            <a:off x="7416336" y="3836289"/>
            <a:ext cx="3219443" cy="2189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0FD13-8DA6-4842-AA72-B55C352E7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836289"/>
            <a:ext cx="3304579" cy="2189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10A98-960C-4406-9755-33E7336A31FC}"/>
              </a:ext>
            </a:extLst>
          </p:cNvPr>
          <p:cNvSpPr txBox="1"/>
          <p:nvPr/>
        </p:nvSpPr>
        <p:spPr>
          <a:xfrm>
            <a:off x="6749648" y="6066503"/>
            <a:ext cx="470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24.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Rate vs. </a:t>
            </a:r>
            <a:r>
              <a:rPr lang="tr-TR" sz="1600" dirty="0" err="1">
                <a:latin typeface="Abadi" panose="020B0604020104020204" pitchFamily="34" charset="0"/>
              </a:rPr>
              <a:t>Payload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Mass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regression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plot</a:t>
            </a:r>
            <a:r>
              <a:rPr lang="tr-TR" sz="1600" dirty="0">
                <a:latin typeface="Abadi" panose="020B0604020104020204" pitchFamily="34" charset="0"/>
              </a:rPr>
              <a:t>, </a:t>
            </a:r>
            <a:r>
              <a:rPr lang="tr-TR" sz="1600" dirty="0" err="1">
                <a:latin typeface="Abadi" panose="020B0604020104020204" pitchFamily="34" charset="0"/>
              </a:rPr>
              <a:t>payload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between</a:t>
            </a:r>
            <a:r>
              <a:rPr lang="tr-TR" sz="1600" dirty="0">
                <a:latin typeface="Abadi" panose="020B0604020104020204" pitchFamily="34" charset="0"/>
              </a:rPr>
              <a:t> 3000 </a:t>
            </a:r>
            <a:r>
              <a:rPr lang="tr-TR" sz="1600" dirty="0" err="1">
                <a:latin typeface="Abadi" panose="020B0604020104020204" pitchFamily="34" charset="0"/>
              </a:rPr>
              <a:t>and</a:t>
            </a:r>
            <a:r>
              <a:rPr lang="tr-TR" sz="1600" dirty="0">
                <a:latin typeface="Abadi" panose="020B0604020104020204" pitchFamily="34" charset="0"/>
              </a:rPr>
              <a:t> 6000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4F3BCB-CF67-43D0-9D42-E438552AE364}"/>
              </a:ext>
            </a:extLst>
          </p:cNvPr>
          <p:cNvSpPr txBox="1"/>
          <p:nvPr/>
        </p:nvSpPr>
        <p:spPr>
          <a:xfrm>
            <a:off x="68137" y="6149479"/>
            <a:ext cx="470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24. </a:t>
            </a:r>
            <a:r>
              <a:rPr lang="tr-TR" sz="1600" dirty="0" err="1">
                <a:latin typeface="Abadi" panose="020B0604020104020204" pitchFamily="34" charset="0"/>
              </a:rPr>
              <a:t>Success</a:t>
            </a:r>
            <a:r>
              <a:rPr lang="tr-TR" sz="1600" dirty="0">
                <a:latin typeface="Abadi" panose="020B0604020104020204" pitchFamily="34" charset="0"/>
              </a:rPr>
              <a:t> Rate vs. </a:t>
            </a:r>
            <a:r>
              <a:rPr lang="tr-TR" sz="1600" dirty="0" err="1">
                <a:latin typeface="Abadi" panose="020B0604020104020204" pitchFamily="34" charset="0"/>
              </a:rPr>
              <a:t>Payload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Mass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regression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plot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73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736203"/>
            <a:ext cx="10098618" cy="44740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[1] </a:t>
            </a:r>
            <a:r>
              <a:rPr lang="en-US" sz="2200" dirty="0">
                <a:ea typeface="+mn-lt"/>
                <a:cs typeface="+mn-lt"/>
                <a:hlinkClick r:id="rId3"/>
              </a:rPr>
              <a:t>https://en.wikipedia.org/wiki/List_of_Falcon\_9\_and_Falcon_Heavy_launches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[2] </a:t>
            </a:r>
            <a:r>
              <a:rPr lang="en-US" sz="2200" dirty="0">
                <a:latin typeface="Consolas"/>
                <a:cs typeface="Calibri"/>
                <a:hlinkClick r:id="rId4"/>
              </a:rPr>
              <a:t>https://api.spacexdata.com/v4/launches</a:t>
            </a:r>
            <a:endParaRPr lang="en-US" sz="2200" dirty="0"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00000"/>
              </a:solidFill>
              <a:latin typeface="Consolas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Resources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978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400216" cy="512132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Wikipedia's "List of Falcon 9 and Falcon Heavy Launches" page [1]  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requesting data using SpaceX's API [2]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is enriched by creating a landing outcome label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Orbits and launch sites are analyzed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tr-TR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is standardized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Train-test split approach is used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best hyperparameter for support vector machine (SVM), logistic regression, classification trees and k-nearest neighbors (KNN) is found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best-performing method is obtained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45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08F9D53-1CD6-0E95-6A93-659F3D676CAD}"/>
              </a:ext>
            </a:extLst>
          </p:cNvPr>
          <p:cNvSpPr/>
          <p:nvPr/>
        </p:nvSpPr>
        <p:spPr>
          <a:xfrm>
            <a:off x="567756" y="3484708"/>
            <a:ext cx="5735595" cy="19770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73306"/>
            <a:ext cx="4875139" cy="13048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SpaceX's API [2] is called by requesting data from five different websites, which are combined: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dirty="0">
                <a:latin typeface="Consolas"/>
              </a:rPr>
            </a:br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05FFD1-FA91-D653-9796-90BD94B49113}"/>
              </a:ext>
            </a:extLst>
          </p:cNvPr>
          <p:cNvSpPr/>
          <p:nvPr/>
        </p:nvSpPr>
        <p:spPr>
          <a:xfrm>
            <a:off x="1438364" y="2878138"/>
            <a:ext cx="4077729" cy="4839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/>
                <a:hlinkClick r:id="rId2"/>
              </a:rPr>
              <a:t>https://api.spacexdata.com/v4/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E4C0B62-43D1-2CDC-8CBC-BFEE3EFE2BFE}"/>
              </a:ext>
            </a:extLst>
          </p:cNvPr>
          <p:cNvSpPr txBox="1">
            <a:spLocks/>
          </p:cNvSpPr>
          <p:nvPr/>
        </p:nvSpPr>
        <p:spPr>
          <a:xfrm>
            <a:off x="6452061" y="1573307"/>
            <a:ext cx="5005912" cy="460159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Wikipedia's "List of Falcon 9 and Heavy Launches" page is web scrapped 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Consolas"/>
              </a:rPr>
              <a:t>(</a:t>
            </a:r>
            <a:r>
              <a:rPr lang="en-US" sz="1800" dirty="0">
                <a:latin typeface="Consolas"/>
                <a:hlinkClick r:id="rId3"/>
              </a:rPr>
              <a:t>https://en.wikipedia.org/w/index.php?title=List_of_Falcon_9_and_Falcon_Heavy_launches&amp;oldid=1027686922</a:t>
            </a:r>
            <a:r>
              <a:rPr lang="en-US" sz="1800" dirty="0">
                <a:latin typeface="Consolas"/>
              </a:rPr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Consolas"/>
              </a:rPr>
              <a:t>Note: Because the page is updated, to maintain consistency in the assignment, a snapshot is used.</a:t>
            </a:r>
            <a:br>
              <a:rPr lang="en-US" sz="1800" dirty="0">
                <a:latin typeface="Consolas"/>
              </a:rPr>
            </a:br>
            <a:endParaRPr lang="en-US" sz="1800" dirty="0">
              <a:solidFill>
                <a:srgbClr val="000000"/>
              </a:solidFill>
              <a:latin typeface="Consolas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E316A0-34D6-4022-F6F3-64C364F4B470}"/>
              </a:ext>
            </a:extLst>
          </p:cNvPr>
          <p:cNvSpPr/>
          <p:nvPr/>
        </p:nvSpPr>
        <p:spPr>
          <a:xfrm>
            <a:off x="655769" y="3732815"/>
            <a:ext cx="1812325" cy="6075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onsolas"/>
              </a:rPr>
              <a:t>"(…)rockets/"+</a:t>
            </a:r>
            <a:r>
              <a:rPr lang="en-US" dirty="0" err="1">
                <a:latin typeface="Consolas"/>
              </a:rPr>
              <a:t>rocket_id</a:t>
            </a:r>
            <a:endParaRPr lang="en-US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53EDA3-DA39-1C90-DD5C-C67E98BEBB43}"/>
              </a:ext>
            </a:extLst>
          </p:cNvPr>
          <p:cNvSpPr/>
          <p:nvPr/>
        </p:nvSpPr>
        <p:spPr>
          <a:xfrm>
            <a:off x="3508120" y="4443327"/>
            <a:ext cx="2183027" cy="7002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>
              <a:spcBef>
                <a:spcPts val="1400"/>
              </a:spcBef>
            </a:pPr>
            <a:r>
              <a:rPr lang="en-US" dirty="0">
                <a:latin typeface="Consolas"/>
              </a:rPr>
              <a:t>"(…)launchpads/"+</a:t>
            </a:r>
            <a:r>
              <a:rPr lang="en-US" dirty="0" err="1">
                <a:latin typeface="Consolas"/>
              </a:rPr>
              <a:t>launchpad_id</a:t>
            </a:r>
            <a:endParaRPr lang="en-US" dirty="0" err="1">
              <a:ea typeface="Calibri" panose="020F0502020204030204"/>
              <a:cs typeface="Calibri" panose="020F0502020204030204"/>
            </a:endParaRPr>
          </a:p>
          <a:p>
            <a:pPr algn="ctr"/>
            <a:endParaRPr lang="en-US" dirty="0">
              <a:latin typeface="Consolas"/>
              <a:ea typeface="+mn-lt"/>
              <a:cs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96F008-D012-C465-D5BB-506E3EE5B46D}"/>
              </a:ext>
            </a:extLst>
          </p:cNvPr>
          <p:cNvSpPr/>
          <p:nvPr/>
        </p:nvSpPr>
        <p:spPr>
          <a:xfrm>
            <a:off x="4331904" y="3732813"/>
            <a:ext cx="1802028" cy="6075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onsolas"/>
              </a:rPr>
              <a:t>"(…)launches/past"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380021-8F27-B86A-59EA-0B49A3A126EE}"/>
              </a:ext>
            </a:extLst>
          </p:cNvPr>
          <p:cNvSpPr/>
          <p:nvPr/>
        </p:nvSpPr>
        <p:spPr>
          <a:xfrm>
            <a:off x="2622552" y="3732813"/>
            <a:ext cx="1524000" cy="6075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onsolas"/>
              </a:rPr>
              <a:t>"(…)cores/"+</a:t>
            </a:r>
            <a:r>
              <a:rPr lang="en-US" dirty="0" err="1">
                <a:latin typeface="Consolas"/>
              </a:rPr>
              <a:t>core_id</a:t>
            </a:r>
            <a:endParaRPr lang="en-US" dirty="0" err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BF53EC-3F85-286D-258D-0C0642F6B361}"/>
              </a:ext>
            </a:extLst>
          </p:cNvPr>
          <p:cNvSpPr/>
          <p:nvPr/>
        </p:nvSpPr>
        <p:spPr>
          <a:xfrm>
            <a:off x="1407472" y="4443327"/>
            <a:ext cx="1894702" cy="7002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onsolas"/>
              </a:rPr>
              <a:t>"(…)payloads/"+payload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B202B42-7915-DA5A-49B0-BE41FCFDCA67}"/>
              </a:ext>
            </a:extLst>
          </p:cNvPr>
          <p:cNvSpPr/>
          <p:nvPr/>
        </p:nvSpPr>
        <p:spPr>
          <a:xfrm>
            <a:off x="2686424" y="5947397"/>
            <a:ext cx="1513703" cy="679621"/>
          </a:xfrm>
          <a:prstGeom prst="parallelogram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Data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5928C6-7FEA-5F01-C9BB-F1DEC95B792B}"/>
              </a:ext>
            </a:extLst>
          </p:cNvPr>
          <p:cNvCxnSpPr>
            <a:cxnSpLocks/>
          </p:cNvCxnSpPr>
          <p:nvPr/>
        </p:nvCxnSpPr>
        <p:spPr>
          <a:xfrm>
            <a:off x="3468931" y="5505173"/>
            <a:ext cx="0" cy="442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61C1B8-DB0F-473C-969A-4BB18D58CDFD}"/>
              </a:ext>
            </a:extLst>
          </p:cNvPr>
          <p:cNvSpPr txBox="1"/>
          <p:nvPr/>
        </p:nvSpPr>
        <p:spPr>
          <a:xfrm>
            <a:off x="4348837" y="6093211"/>
            <a:ext cx="4963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 err="1">
                <a:latin typeface="Abadi" panose="020B0604020104020204" pitchFamily="34" charset="0"/>
              </a:rPr>
              <a:t>Figure</a:t>
            </a:r>
            <a:r>
              <a:rPr lang="tr-TR" sz="1600" dirty="0">
                <a:latin typeface="Abadi" panose="020B0604020104020204" pitchFamily="34" charset="0"/>
              </a:rPr>
              <a:t> 1. </a:t>
            </a:r>
            <a:r>
              <a:rPr lang="tr-TR" sz="1600" dirty="0" err="1">
                <a:latin typeface="Abadi" panose="020B0604020104020204" pitchFamily="34" charset="0"/>
              </a:rPr>
              <a:t>Flowchart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showing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SpaceX</a:t>
            </a:r>
            <a:r>
              <a:rPr lang="tr-TR" sz="1600" dirty="0">
                <a:latin typeface="Abadi" panose="020B0604020104020204" pitchFamily="34" charset="0"/>
              </a:rPr>
              <a:t> REST </a:t>
            </a:r>
            <a:r>
              <a:rPr lang="tr-TR" sz="1600" dirty="0" err="1">
                <a:latin typeface="Abadi" panose="020B0604020104020204" pitchFamily="34" charset="0"/>
              </a:rPr>
              <a:t>call</a:t>
            </a:r>
            <a:r>
              <a:rPr lang="tr-TR" sz="1600" dirty="0">
                <a:latin typeface="Abadi" panose="020B0604020104020204" pitchFamily="34" charset="0"/>
              </a:rPr>
              <a:t> </a:t>
            </a:r>
            <a:r>
              <a:rPr lang="tr-TR" sz="1600" dirty="0" err="1">
                <a:latin typeface="Abadi" panose="020B0604020104020204" pitchFamily="34" charset="0"/>
              </a:rPr>
              <a:t>process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01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f80a141d-92ca-4d3d-9308-f7e7b1d44ce8"/>
    <ds:schemaRef ds:uri="http://www.w3.org/XML/1998/namespace"/>
    <ds:schemaRef ds:uri="http://schemas.microsoft.com/office/2006/documentManagement/types"/>
    <ds:schemaRef ds:uri="155be751-a274-42e8-93fb-f39d3b9bccc8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2588</Words>
  <Application>Microsoft Office PowerPoint</Application>
  <PresentationFormat>Widescreen</PresentationFormat>
  <Paragraphs>335</Paragraphs>
  <Slides>54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IBM Plex Mono SemiBold</vt:lpstr>
      <vt:lpstr>IBM Plex Mono Text</vt:lpstr>
      <vt:lpstr>SF Pro</vt:lpstr>
      <vt:lpstr>Abadi</vt:lpstr>
      <vt:lpstr>Arial</vt:lpstr>
      <vt:lpstr>Calibri</vt:lpstr>
      <vt:lpstr>Calibri Light</vt:lpstr>
      <vt:lpstr>Consolas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Yunus Emre Gündüz</cp:lastModifiedBy>
  <cp:revision>226</cp:revision>
  <dcterms:created xsi:type="dcterms:W3CDTF">2021-04-29T18:58:34Z</dcterms:created>
  <dcterms:modified xsi:type="dcterms:W3CDTF">2022-11-18T06:22:37Z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